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696" r:id="rId6"/>
  </p:sldMasterIdLst>
  <p:sldIdLst>
    <p:sldId id="287" r:id="rId7"/>
    <p:sldId id="28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4" r:id="rId23"/>
    <p:sldId id="289" r:id="rId24"/>
    <p:sldId id="275" r:id="rId25"/>
    <p:sldId id="276" r:id="rId26"/>
    <p:sldId id="281" r:id="rId27"/>
    <p:sldId id="282" r:id="rId28"/>
    <p:sldId id="283" r:id="rId29"/>
    <p:sldId id="284" r:id="rId30"/>
    <p:sldId id="291" r:id="rId31"/>
    <p:sldId id="290" r:id="rId32"/>
  </p:sldIdLst>
  <p:sldSz cx="9144000" cy="6858000" type="screen4x3"/>
  <p:notesSz cx="6794500" cy="9931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hthoek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hthoek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Rechthoek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5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E96C1C-992D-4960-B45E-911A991F8A1D}" type="datetime1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16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AFP P4 ML van Hinte Urinewegstelsel </a:t>
            </a:r>
          </a:p>
        </p:txBody>
      </p:sp>
      <p:sp>
        <p:nvSpPr>
          <p:cNvPr id="17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CADAE">
                    <a:shade val="7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63EC04-9BCF-4A00-881F-2A39181152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847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FBAF67-C0F8-46D6-B20E-A855B70D1DD5}" type="datetime1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AFP P4 ML van Hinte Urinewegstelsel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27E2DE-D409-487E-B90E-9BAF834BD85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264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hthoek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hthoek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Rechthoe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va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F808F8-E051-4D44-856F-C3C3A64CBF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68ACE9-44F8-4EAD-B7C7-C74F741BC89D}" type="datetime1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AFP P4 ML van Hinte Urinewegstelsel </a:t>
            </a:r>
          </a:p>
        </p:txBody>
      </p:sp>
    </p:spTree>
    <p:extLst>
      <p:ext uri="{BB962C8B-B14F-4D97-AF65-F5344CB8AC3E}">
        <p14:creationId xmlns:p14="http://schemas.microsoft.com/office/powerpoint/2010/main" val="2800661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B4F6-F269-461A-8536-D582F0E5D0D9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6803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F5D5-B395-49C1-8899-3DB35E5F6384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8634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8A62-8DAB-4227-AF07-DA13ACC2B838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94803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032E453-17AF-4536-A2A7-C48222680E33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78607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0171-AFD6-4E01-8732-C79A9C830FD1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9814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A6C1-892B-4FC0-B427-A0F0059E5D98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41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FB4E-F885-4F3E-A847-DBFCE1D8B917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949603-1FBD-436C-B7CA-2F1A41041DE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508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73CD-76F6-4A5C-955F-402786B00021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nl-NL"/>
              <a:t>AFP P4 ML van Hinte Urinewegstelsel </a:t>
            </a:r>
          </a:p>
        </p:txBody>
      </p:sp>
    </p:spTree>
    <p:extLst>
      <p:ext uri="{BB962C8B-B14F-4D97-AF65-F5344CB8AC3E}">
        <p14:creationId xmlns:p14="http://schemas.microsoft.com/office/powerpoint/2010/main" val="1510019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83DFD1-602F-4C88-BC1D-BDC9CA461566}" type="datetime1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AFP P4 ML van Hinte Urinewegstelsel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862CC9-3110-4040-846F-EC141EED23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973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001F230-5F17-4FC2-A471-C0FBD3A7D633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nl-NL"/>
              <a:t>AFP P4 ML van Hinte Urinewegstelsel </a:t>
            </a:r>
          </a:p>
        </p:txBody>
      </p:sp>
    </p:spTree>
    <p:extLst>
      <p:ext uri="{BB962C8B-B14F-4D97-AF65-F5344CB8AC3E}">
        <p14:creationId xmlns:p14="http://schemas.microsoft.com/office/powerpoint/2010/main" val="3647654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0B3C-ACAC-48A9-9B18-EBABF1C34914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24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B8E7-AB30-4E4A-8C49-C48B2E4477E0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4203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B4F6-F269-461A-8536-D582F0E5D0D9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1587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F5D5-B395-49C1-8899-3DB35E5F6384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39305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8A62-8DAB-4227-AF07-DA13ACC2B838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8691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032E453-17AF-4536-A2A7-C48222680E33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8830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0171-AFD6-4E01-8732-C79A9C830FD1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8710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A6C1-892B-4FC0-B427-A0F0059E5D98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34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FB4E-F885-4F3E-A847-DBFCE1D8B917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949603-1FBD-436C-B7CA-2F1A41041DE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866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hthoe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hthoek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Rechthoek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hthoek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hthoek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AFP P4 ML van Hinte Urinewegstelsel </a:t>
            </a:r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EC4A12-4407-4FE6-A419-CE1E0571B909}" type="datetime1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CADAE">
                    <a:shade val="7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17F698-9C67-4158-BA1E-00B72FB1D71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067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73CD-76F6-4A5C-955F-402786B00021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nl-NL"/>
              <a:t>AFP P4 ML van Hinte Urinewegstelsel </a:t>
            </a:r>
          </a:p>
        </p:txBody>
      </p:sp>
    </p:spTree>
    <p:extLst>
      <p:ext uri="{BB962C8B-B14F-4D97-AF65-F5344CB8AC3E}">
        <p14:creationId xmlns:p14="http://schemas.microsoft.com/office/powerpoint/2010/main" val="2143671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001F230-5F17-4FC2-A471-C0FBD3A7D633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nl-NL"/>
              <a:t>AFP P4 ML van Hinte Urinewegstelsel </a:t>
            </a:r>
          </a:p>
        </p:txBody>
      </p:sp>
    </p:spTree>
    <p:extLst>
      <p:ext uri="{BB962C8B-B14F-4D97-AF65-F5344CB8AC3E}">
        <p14:creationId xmlns:p14="http://schemas.microsoft.com/office/powerpoint/2010/main" val="1898734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0B3C-ACAC-48A9-9B18-EBABF1C34914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B8E7-AB30-4E4A-8C49-C48B2E4477E0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6100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3AD312-1C71-494A-A771-F39A58AAD1C3}" type="datetime1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AFP P4 ML van Hinte Urinewegstelsel </a:t>
            </a:r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404DC6-B752-4A5C-B8FA-865C48FAB5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323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hoek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hthoek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hthoe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hthoek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Rechte verbindingslijn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va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8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5F796D-A28C-4645-A8F8-526F2B90BAAB}" type="datetime1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19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AFP P4 ML van Hinte Urinewegstelsel </a:t>
            </a:r>
          </a:p>
        </p:txBody>
      </p:sp>
      <p:sp>
        <p:nvSpPr>
          <p:cNvPr id="20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204B4-1F2C-4C25-B854-DC051F3932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293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951F7E-45EC-458C-B661-312F0E225C1B}" type="datetime1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AFP P4 ML van Hinte Urinewegstelsel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7E4E00-86F4-4DFB-85E2-2F0C3D957ED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16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hthoek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Rechthoe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hthoe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0D68DF-43D9-43CD-82A8-B31CF189B03A}" type="datetime1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9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AFP P4 ML van Hinte Urinewegstelsel </a:t>
            </a:r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01AC55-9A32-4527-83D2-0A64BF5293B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53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hthoe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Rechthoe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hthoek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hthoek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CADAE">
                    <a:shade val="7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F7EB1B-63CF-4DD5-A556-8BAAD3D7162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7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EFFF66-9669-4E90-876B-D0BBD316619E}" type="datetime1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18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AFP P4 ML van Hinte Urinewegstelsel </a:t>
            </a:r>
          </a:p>
        </p:txBody>
      </p:sp>
    </p:spTree>
    <p:extLst>
      <p:ext uri="{BB962C8B-B14F-4D97-AF65-F5344CB8AC3E}">
        <p14:creationId xmlns:p14="http://schemas.microsoft.com/office/powerpoint/2010/main" val="4103749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hthoe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Rechthoe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hthoek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hthoek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AF471B-17E1-4E5C-B02F-C5DCD41A97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7" name="Tijdelijke aanduiding voor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991FC5-2BF5-4D2F-9318-76603272BC07}" type="datetime1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18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AFP P4 ML van Hinte Urinewegstelsel </a:t>
            </a:r>
          </a:p>
        </p:txBody>
      </p:sp>
    </p:spTree>
    <p:extLst>
      <p:ext uri="{BB962C8B-B14F-4D97-AF65-F5344CB8AC3E}">
        <p14:creationId xmlns:p14="http://schemas.microsoft.com/office/powerpoint/2010/main" val="61150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1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2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3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Georgia"/>
                <a:cs typeface="+mn-cs"/>
              </a:defRPr>
            </a:lvl1pPr>
          </a:lstStyle>
          <a:p>
            <a:pPr>
              <a:defRPr/>
            </a:pPr>
            <a:fld id="{95DC5ED3-B79B-4F61-86C1-A1B4F57C60AD}" type="datetime1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Georgia"/>
                <a:cs typeface="+mn-cs"/>
              </a:defRPr>
            </a:lvl1pPr>
          </a:lstStyle>
          <a:p>
            <a:pPr>
              <a:defRPr/>
            </a:pPr>
            <a:r>
              <a:rPr lang="nl-NL"/>
              <a:t>AFP P4 ML van Hinte Urinewegstelsel 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va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rgbClr val="8CADAE">
                    <a:shade val="75000"/>
                  </a:srgbClr>
                </a:solidFill>
                <a:latin typeface="Georgia"/>
                <a:cs typeface="+mn-cs"/>
              </a:defRPr>
            </a:lvl1pPr>
          </a:lstStyle>
          <a:p>
            <a:pPr>
              <a:defRPr/>
            </a:pPr>
            <a:fld id="{F048AE4A-A5E9-4F67-B188-93AAFC5A5C6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2062" name="Tijdelijke aanduiding voor titel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2063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4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F01C19E-9847-4927-A07D-BA9109698BD9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nl-NL"/>
              <a:t>AFP P4 ML van Hinte Urinewegstelsel 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35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F01C19E-9847-4927-A07D-BA9109698BD9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nl-NL"/>
              <a:t>AFP P4 ML van Hinte Urinewegstelsel 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197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o.nl/nieren/12-12-2011/WO_NTR_426578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tv.nl/video/nieren-wat-doen-je-nieren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nl/url?sa=i&amp;rct=j&amp;q=&amp;esrc=s&amp;frm=1&amp;source=images&amp;cd=&amp;cad=rja&amp;docid=F2vaYCfFmN5zEM&amp;tbnid=ehINDiNL_tOrhM:&amp;ved=0CAUQjRw&amp;url=http://www.geldersevallei.nl/afdelingen/37/urologie&amp;ei=T6uIUcvHF--S0AXEz4HgBg&amp;bvm=bv.45960087,d.d2k&amp;psig=AFQjCNEv-n8dimTcE-ySXbcmakLTTT7L8g&amp;ust=136799750822751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chooltv.nl/beeldbank/clip/20111117_nieren0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Theorieboek persoonlijke verzorging MZ: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 4 hoofdstuk 15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15.3 Urinewegstelsel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 4, Hoofdstuk 15.3.5: Urineweginfecties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Thema 4, Hoofdstuk 15.5.3: Urine-incontinentie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 5, Hoofdstuk 16.5: Defecatieproblemen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Het urinewegstelsel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E96C1C-992D-4960-B45E-911A991F8A1D}" type="datetime1">
              <a:rPr lang="nl-NL" smtClean="0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3EC04-9BCF-4A00-881F-2A39181152CA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18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Afbeelding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023938"/>
            <a:ext cx="7177088" cy="5613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echte verbindingslijn 2"/>
          <p:cNvCxnSpPr/>
          <p:nvPr/>
        </p:nvCxnSpPr>
        <p:spPr>
          <a:xfrm flipV="1">
            <a:off x="6230938" y="1268413"/>
            <a:ext cx="347662" cy="1106487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/>
          <p:cNvSpPr txBox="1"/>
          <p:nvPr/>
        </p:nvSpPr>
        <p:spPr>
          <a:xfrm>
            <a:off x="6659563" y="1123950"/>
            <a:ext cx="2346325" cy="288925"/>
          </a:xfrm>
          <a:prstGeom prst="rect">
            <a:avLst/>
          </a:prstGeom>
          <a:noFill/>
        </p:spPr>
        <p:txBody>
          <a:bodyPr lIns="72869" tIns="36434" rIns="72869" bIns="36434">
            <a:spAutoFit/>
          </a:bodyPr>
          <a:lstStyle/>
          <a:p>
            <a:pPr>
              <a:defRPr/>
            </a:pPr>
            <a:r>
              <a:rPr lang="nl-NL" sz="1400" b="1" dirty="0">
                <a:solidFill>
                  <a:srgbClr val="0000FF"/>
                </a:solidFill>
                <a:latin typeface="Arial Black - 23"/>
                <a:cs typeface="Arial" pitchFamily="34" charset="0"/>
              </a:rPr>
              <a:t>nierschors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5426075" y="4554538"/>
            <a:ext cx="1233488" cy="1725612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6659563" y="6223000"/>
            <a:ext cx="2025650" cy="288925"/>
          </a:xfrm>
          <a:prstGeom prst="rect">
            <a:avLst/>
          </a:prstGeom>
          <a:noFill/>
        </p:spPr>
        <p:txBody>
          <a:bodyPr lIns="72869" tIns="36434" rIns="72869" bIns="36434">
            <a:spAutoFit/>
          </a:bodyPr>
          <a:lstStyle/>
          <a:p>
            <a:pPr>
              <a:defRPr/>
            </a:pPr>
            <a:r>
              <a:rPr lang="nl-NL" sz="1400" b="1" dirty="0">
                <a:solidFill>
                  <a:srgbClr val="0000FF"/>
                </a:solidFill>
                <a:latin typeface="Arial Black - 23"/>
                <a:cs typeface="Arial" pitchFamily="34" charset="0"/>
              </a:rPr>
              <a:t>niermerg</a:t>
            </a:r>
          </a:p>
        </p:txBody>
      </p:sp>
      <p:sp>
        <p:nvSpPr>
          <p:cNvPr id="32775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>
                <a:solidFill>
                  <a:srgbClr val="7B9899"/>
                </a:solidFill>
              </a:rPr>
              <a:t>Nierbekken = pyelum</a:t>
            </a:r>
          </a:p>
        </p:txBody>
      </p:sp>
      <p:sp>
        <p:nvSpPr>
          <p:cNvPr id="32776" name="Tijdelijke aanduiding voor dianumm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2B7F779-679F-4CC4-9351-2DF0C589C68A}" type="slidenum">
              <a:rPr lang="nl-NL" smtClean="0">
                <a:solidFill>
                  <a:srgbClr val="7B9899"/>
                </a:solidFill>
              </a:rPr>
              <a:pPr eaLnBrk="1" hangingPunct="1"/>
              <a:t>10</a:t>
            </a:fld>
            <a:endParaRPr lang="nl-NL">
              <a:solidFill>
                <a:srgbClr val="7B9899"/>
              </a:solidFill>
            </a:endParaRPr>
          </a:p>
        </p:txBody>
      </p:sp>
      <p:sp>
        <p:nvSpPr>
          <p:cNvPr id="32777" name="Tijdelijke aanduiding voor inhoud 10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2778" name="Tijdelijke aanduiding voor datum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6C1CF86-4F15-440D-BD83-038AAB3DEFCA}" type="datetime1">
              <a:rPr lang="nl-NL" smtClean="0">
                <a:solidFill>
                  <a:srgbClr val="FFFFFF"/>
                </a:solidFill>
              </a:rPr>
              <a:pPr eaLnBrk="1" hangingPunct="1"/>
              <a:t>29-10-2020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58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9ED4B14-A043-4A82-98E5-DF13A29CD3FE}" type="datetime1">
              <a:rPr lang="nl-NL" smtClean="0">
                <a:solidFill>
                  <a:srgbClr val="FFFFFF"/>
                </a:solidFill>
              </a:rPr>
              <a:pPr eaLnBrk="1" hangingPunct="1"/>
              <a:t>29-10-2020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33795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912B368-7600-4C6B-8B9B-CEF80257F3BF}" type="slidenum">
              <a:rPr lang="nl-NL" smtClean="0">
                <a:solidFill>
                  <a:srgbClr val="FFFFFF"/>
                </a:solidFill>
              </a:rPr>
              <a:pPr eaLnBrk="1" hangingPunct="1"/>
              <a:t>11</a:t>
            </a:fld>
            <a:endParaRPr lang="nl-NL">
              <a:solidFill>
                <a:srgbClr val="FFFFFF"/>
              </a:solidFill>
            </a:endParaRPr>
          </a:p>
        </p:txBody>
      </p:sp>
      <p:pic>
        <p:nvPicPr>
          <p:cNvPr id="3379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333375"/>
            <a:ext cx="5938838" cy="5808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23850" y="4221163"/>
            <a:ext cx="30956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4800" b="1" dirty="0" err="1">
                <a:solidFill>
                  <a:srgbClr val="FF0000"/>
                </a:solidFill>
                <a:cs typeface="Arial" pitchFamily="34" charset="0"/>
              </a:rPr>
              <a:t>Nefron</a:t>
            </a:r>
            <a:r>
              <a:rPr lang="nl-NL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1039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3" y="971915"/>
            <a:ext cx="5579914" cy="540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solidFill>
                  <a:srgbClr val="7B9899"/>
                </a:solidFill>
              </a:rPr>
              <a:t>Blaas</a:t>
            </a:r>
          </a:p>
        </p:txBody>
      </p:sp>
      <p:sp>
        <p:nvSpPr>
          <p:cNvPr id="34820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6B9559D-7F7E-47F9-9035-81D7EA6B7245}" type="datetime1">
              <a:rPr lang="nl-NL" smtClean="0">
                <a:solidFill>
                  <a:srgbClr val="FFFFFF"/>
                </a:solidFill>
              </a:rPr>
              <a:pPr eaLnBrk="1" hangingPunct="1"/>
              <a:t>29-10-2020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34821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DA46FB8-AB4C-4E27-86CB-094F28BDBBD2}" type="slidenum">
              <a:rPr lang="nl-NL" smtClean="0">
                <a:solidFill>
                  <a:srgbClr val="7B9899"/>
                </a:solidFill>
              </a:rPr>
              <a:pPr eaLnBrk="1" hangingPunct="1"/>
              <a:t>12</a:t>
            </a:fld>
            <a:endParaRPr lang="nl-NL">
              <a:solidFill>
                <a:srgbClr val="7B989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49411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924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solidFill>
                  <a:srgbClr val="7B9899"/>
                </a:solidFill>
              </a:rPr>
              <a:t>Juist/Onjuist</a:t>
            </a:r>
          </a:p>
        </p:txBody>
      </p:sp>
      <p:sp>
        <p:nvSpPr>
          <p:cNvPr id="35843" name="Tijdelijke aanduiding voor datum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C033B39-F422-4080-8D55-62C09D89B899}" type="datetime1">
              <a:rPr lang="nl-NL" smtClean="0">
                <a:solidFill>
                  <a:srgbClr val="FFFFFF"/>
                </a:solidFill>
              </a:rPr>
              <a:pPr eaLnBrk="1" hangingPunct="1"/>
              <a:t>29-10-2020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35844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523F5E0-9879-4FBE-80D3-75C9F274A165}" type="slidenum">
              <a:rPr lang="nl-NL" smtClean="0">
                <a:solidFill>
                  <a:srgbClr val="7B9899"/>
                </a:solidFill>
              </a:rPr>
              <a:pPr eaLnBrk="1" hangingPunct="1"/>
              <a:t>13</a:t>
            </a:fld>
            <a:endParaRPr lang="nl-NL">
              <a:solidFill>
                <a:srgbClr val="7B9899"/>
              </a:solidFill>
            </a:endParaRPr>
          </a:p>
        </p:txBody>
      </p:sp>
      <p:sp>
        <p:nvSpPr>
          <p:cNvPr id="3584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nl-NL"/>
          </a:p>
          <a:p>
            <a:pPr eaLnBrk="1" hangingPunct="1"/>
            <a:r>
              <a:rPr lang="nl-NL"/>
              <a:t>De bijnieren horen bij het urinewegstelsel </a:t>
            </a:r>
          </a:p>
          <a:p>
            <a:pPr eaLnBrk="1" hangingPunct="1"/>
            <a:r>
              <a:rPr lang="nl-NL"/>
              <a:t>Een ander woord voor nierbekken is pyelum</a:t>
            </a:r>
          </a:p>
          <a:p>
            <a:pPr eaLnBrk="1" hangingPunct="1"/>
            <a:r>
              <a:rPr lang="nl-NL"/>
              <a:t>De nierslagader mondt uit in de onderste holle ader</a:t>
            </a:r>
          </a:p>
          <a:p>
            <a:pPr eaLnBrk="1" hangingPunct="1"/>
            <a:r>
              <a:rPr lang="nl-NL"/>
              <a:t>De linker nier ligt lager dan de rechter  </a:t>
            </a:r>
          </a:p>
          <a:p>
            <a:pPr eaLnBrk="1" hangingPunct="1"/>
            <a:endParaRPr lang="nl-NL"/>
          </a:p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014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solidFill>
                  <a:srgbClr val="7B9899"/>
                </a:solidFill>
              </a:rPr>
              <a:t>Juist/Onjuist</a:t>
            </a:r>
          </a:p>
        </p:txBody>
      </p:sp>
      <p:sp>
        <p:nvSpPr>
          <p:cNvPr id="36867" name="Tijdelijke aanduiding voor datum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E6A77ED-2C57-4A21-9E96-74A45E1D76A9}" type="datetime1">
              <a:rPr lang="nl-NL" smtClean="0">
                <a:solidFill>
                  <a:srgbClr val="FFFFFF"/>
                </a:solidFill>
              </a:rPr>
              <a:pPr eaLnBrk="1" hangingPunct="1"/>
              <a:t>29-10-2020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36868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D229230-AE44-4017-AAA8-B19F49B307C1}" type="slidenum">
              <a:rPr lang="nl-NL" smtClean="0">
                <a:solidFill>
                  <a:srgbClr val="7B9899"/>
                </a:solidFill>
              </a:rPr>
              <a:pPr eaLnBrk="1" hangingPunct="1"/>
              <a:t>14</a:t>
            </a:fld>
            <a:endParaRPr lang="nl-NL">
              <a:solidFill>
                <a:srgbClr val="7B9899"/>
              </a:solidFill>
            </a:endParaRPr>
          </a:p>
        </p:txBody>
      </p:sp>
      <p:sp>
        <p:nvSpPr>
          <p:cNvPr id="36869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nl-NL"/>
          </a:p>
          <a:p>
            <a:pPr eaLnBrk="1" hangingPunct="1"/>
            <a:r>
              <a:rPr lang="nl-NL">
                <a:solidFill>
                  <a:srgbClr val="FF0000"/>
                </a:solidFill>
              </a:rPr>
              <a:t>De bijnieren horen bij het urinewegstelsel </a:t>
            </a:r>
            <a:r>
              <a:rPr lang="nl-NL">
                <a:solidFill>
                  <a:srgbClr val="FF0000"/>
                </a:solidFill>
                <a:sym typeface="Wingdings" pitchFamily="2" charset="2"/>
              </a:rPr>
              <a:t> behoort tot hormoonstelsel</a:t>
            </a:r>
            <a:endParaRPr lang="nl-NL">
              <a:solidFill>
                <a:srgbClr val="FF0000"/>
              </a:solidFill>
            </a:endParaRPr>
          </a:p>
          <a:p>
            <a:pPr eaLnBrk="1" hangingPunct="1"/>
            <a:r>
              <a:rPr lang="nl-NL">
                <a:solidFill>
                  <a:srgbClr val="00B050"/>
                </a:solidFill>
              </a:rPr>
              <a:t>Een ander woord voor nierbekken is pyelum</a:t>
            </a:r>
          </a:p>
          <a:p>
            <a:pPr eaLnBrk="1" hangingPunct="1"/>
            <a:r>
              <a:rPr lang="nl-NL">
                <a:solidFill>
                  <a:srgbClr val="FF0000"/>
                </a:solidFill>
              </a:rPr>
              <a:t>De nierslagader mondt uit in de onderste holle ader </a:t>
            </a:r>
            <a:r>
              <a:rPr lang="nl-NL">
                <a:solidFill>
                  <a:srgbClr val="FF0000"/>
                </a:solidFill>
                <a:sym typeface="Wingdings" pitchFamily="2" charset="2"/>
              </a:rPr>
              <a:t> nierslagader is een aftakking van de aorta</a:t>
            </a:r>
            <a:endParaRPr lang="nl-NL">
              <a:solidFill>
                <a:srgbClr val="FF0000"/>
              </a:solidFill>
            </a:endParaRPr>
          </a:p>
          <a:p>
            <a:pPr eaLnBrk="1" hangingPunct="1"/>
            <a:r>
              <a:rPr lang="nl-NL">
                <a:solidFill>
                  <a:srgbClr val="FF0000"/>
                </a:solidFill>
              </a:rPr>
              <a:t>De linker nier ligt lager dan de rechter  </a:t>
            </a:r>
            <a:r>
              <a:rPr lang="nl-NL">
                <a:solidFill>
                  <a:srgbClr val="FF0000"/>
                </a:solidFill>
                <a:sym typeface="Wingdings" pitchFamily="2" charset="2"/>
              </a:rPr>
              <a:t> rechter ligt lager door ligging lever</a:t>
            </a:r>
            <a:endParaRPr lang="nl-NL">
              <a:solidFill>
                <a:srgbClr val="FF0000"/>
              </a:solidFill>
            </a:endParaRPr>
          </a:p>
          <a:p>
            <a:pPr eaLnBrk="1" hangingPunct="1"/>
            <a:endParaRPr lang="nl-NL"/>
          </a:p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165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>
              <a:solidFill>
                <a:srgbClr val="7B9899"/>
              </a:solidFill>
            </a:endParaRPr>
          </a:p>
        </p:txBody>
      </p:sp>
      <p:sp>
        <p:nvSpPr>
          <p:cNvPr id="37891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C137DE9-5E34-4E8F-9363-517491062BE1}" type="datetime1">
              <a:rPr lang="nl-NL" smtClean="0">
                <a:solidFill>
                  <a:srgbClr val="FFFFFF"/>
                </a:solidFill>
              </a:rPr>
              <a:pPr eaLnBrk="1" hangingPunct="1"/>
              <a:t>29-10-2020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37892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8964810-C633-4DB2-993A-509C242E3D03}" type="slidenum">
              <a:rPr lang="nl-NL" smtClean="0">
                <a:solidFill>
                  <a:srgbClr val="7B9899"/>
                </a:solidFill>
              </a:rPr>
              <a:pPr eaLnBrk="1" hangingPunct="1"/>
              <a:t>15</a:t>
            </a:fld>
            <a:endParaRPr lang="nl-NL">
              <a:solidFill>
                <a:srgbClr val="7B9899"/>
              </a:solidFill>
            </a:endParaRPr>
          </a:p>
        </p:txBody>
      </p:sp>
      <p:pic>
        <p:nvPicPr>
          <p:cNvPr id="37893" name="Tijdelijke aanduiding voor inhoud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15888"/>
            <a:ext cx="4824412" cy="6337300"/>
          </a:xfrm>
        </p:spPr>
      </p:pic>
    </p:spTree>
    <p:extLst>
      <p:ext uri="{BB962C8B-B14F-4D97-AF65-F5344CB8AC3E}">
        <p14:creationId xmlns:p14="http://schemas.microsoft.com/office/powerpoint/2010/main" val="1580957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solidFill>
                  <a:srgbClr val="7B9899"/>
                </a:solidFill>
              </a:rPr>
              <a:t>Overzichtsplaatje anatomie</a:t>
            </a:r>
          </a:p>
        </p:txBody>
      </p:sp>
      <p:sp>
        <p:nvSpPr>
          <p:cNvPr id="38915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A18351-CC1D-4291-82A9-C346522EC86F}" type="datetime1">
              <a:rPr lang="nl-NL" smtClean="0">
                <a:solidFill>
                  <a:srgbClr val="FFFFFF"/>
                </a:solidFill>
              </a:rPr>
              <a:pPr eaLnBrk="1" hangingPunct="1"/>
              <a:t>29-10-2020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38916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876F3E4-05DA-45A9-803B-B2AB28638843}" type="slidenum">
              <a:rPr lang="nl-NL" smtClean="0">
                <a:solidFill>
                  <a:srgbClr val="7B9899"/>
                </a:solidFill>
              </a:rPr>
              <a:pPr eaLnBrk="1" hangingPunct="1"/>
              <a:t>16</a:t>
            </a:fld>
            <a:endParaRPr lang="nl-NL">
              <a:solidFill>
                <a:srgbClr val="7B989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77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dirty="0"/>
              <a:t>Urinewegstelsel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dirty="0"/>
              <a:t>Nier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dirty="0" err="1"/>
              <a:t>Nierpoort</a:t>
            </a:r>
            <a:endParaRPr lang="nl-NL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dirty="0"/>
              <a:t>Urineleider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dirty="0"/>
              <a:t>Blaas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dirty="0"/>
              <a:t>Urinebuis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dirty="0"/>
              <a:t>Bijnier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dirty="0" err="1"/>
              <a:t>Nierader</a:t>
            </a:r>
            <a:r>
              <a:rPr lang="nl-NL" dirty="0"/>
              <a:t> en nierslagader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dirty="0"/>
              <a:t>Onderste holle ader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dirty="0"/>
              <a:t>Aorta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dirty="0"/>
              <a:t>Beenslagader en beenader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dirty="0"/>
              <a:t>Lever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dirty="0"/>
              <a:t>Dikke darm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dirty="0"/>
              <a:t>Bekken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7767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Inleiding Fysiologie Nieren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Fysiologie urinewegstelsel</a:t>
            </a:r>
          </a:p>
        </p:txBody>
      </p:sp>
    </p:spTree>
    <p:extLst>
      <p:ext uri="{BB962C8B-B14F-4D97-AF65-F5344CB8AC3E}">
        <p14:creationId xmlns:p14="http://schemas.microsoft.com/office/powerpoint/2010/main" val="202013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b="1" dirty="0"/>
              <a:t>Nieren zijn uitscheidingsorganen </a:t>
            </a:r>
          </a:p>
          <a:p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656"/>
            <a:ext cx="4136951" cy="6221975"/>
          </a:xfr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18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CF80-21BD-413B-9EAC-F6BBD5DD60E8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</p:spTree>
    <p:extLst>
      <p:ext uri="{BB962C8B-B14F-4D97-AF65-F5344CB8AC3E}">
        <p14:creationId xmlns:p14="http://schemas.microsoft.com/office/powerpoint/2010/main" val="2636314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Functies nieren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A56E-88F0-4F37-A79C-53F91DF37B77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19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1772816"/>
            <a:ext cx="4902406" cy="405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53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Huiswerk bespreken</a:t>
            </a:r>
          </a:p>
          <a:p>
            <a:r>
              <a:rPr lang="nl-NL" dirty="0"/>
              <a:t>Uitleg werking van het urinewegstelsel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3DFD1-602F-4C88-BC1D-BDC9CA461566}" type="datetime1">
              <a:rPr lang="nl-NL" smtClean="0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2CC9-3110-4040-846F-EC141EED23B5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02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Functies nieren (2)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DF1A-DF83-47C6-98A2-7A8947C72F49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20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b="1" dirty="0"/>
          </a:p>
          <a:p>
            <a:r>
              <a:rPr lang="nl-NL" b="1" dirty="0"/>
              <a:t>Filteren</a:t>
            </a:r>
            <a:r>
              <a:rPr lang="nl-NL" dirty="0"/>
              <a:t> schadelijke stoffen uit het bloed, die bij de stofwisseling ontstaan zijn</a:t>
            </a:r>
          </a:p>
          <a:p>
            <a:r>
              <a:rPr lang="nl-NL" b="1" dirty="0"/>
              <a:t>Afvoeren</a:t>
            </a:r>
            <a:r>
              <a:rPr lang="nl-NL" dirty="0"/>
              <a:t> overtollig water, zout en schadelijke stoffen uit het lichaam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856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Samenstelling urine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1843-7B3E-4E41-95A4-6CF3C5BC9FBF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21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>
                <a:sym typeface="Wingdings" pitchFamily="2" charset="2"/>
              </a:rPr>
              <a:t>Water 90-95%</a:t>
            </a:r>
            <a:endParaRPr lang="nl-NL" dirty="0"/>
          </a:p>
          <a:p>
            <a:r>
              <a:rPr lang="nl-NL" dirty="0"/>
              <a:t>Afbraakproducten van eiwitten </a:t>
            </a:r>
            <a:r>
              <a:rPr lang="nl-NL" dirty="0">
                <a:sym typeface="Wingdings" pitchFamily="2" charset="2"/>
              </a:rPr>
              <a:t> ureum en urinezuur</a:t>
            </a:r>
          </a:p>
          <a:p>
            <a:r>
              <a:rPr lang="nl-NL" dirty="0">
                <a:sym typeface="Wingdings" pitchFamily="2" charset="2"/>
              </a:rPr>
              <a:t>Zouten (keukenzout)</a:t>
            </a:r>
          </a:p>
          <a:p>
            <a:endParaRPr lang="nl-NL" dirty="0">
              <a:sym typeface="Wingdings" pitchFamily="2" charset="2"/>
            </a:endParaRPr>
          </a:p>
          <a:p>
            <a:endParaRPr lang="nl-NL" dirty="0">
              <a:sym typeface="Wingdings" pitchFamily="2" charset="2"/>
            </a:endParaRPr>
          </a:p>
          <a:p>
            <a:endParaRPr lang="nl-NL" dirty="0">
              <a:sym typeface="Wingdings" pitchFamily="2" charset="2"/>
            </a:endParaRPr>
          </a:p>
          <a:p>
            <a:r>
              <a:rPr lang="nl-NL" dirty="0">
                <a:sym typeface="Wingdings" pitchFamily="2" charset="2"/>
              </a:rPr>
              <a:t>Ongeveer 1,5 liter per dag</a:t>
            </a:r>
          </a:p>
        </p:txBody>
      </p:sp>
    </p:spTree>
    <p:extLst>
      <p:ext uri="{BB962C8B-B14F-4D97-AF65-F5344CB8AC3E}">
        <p14:creationId xmlns:p14="http://schemas.microsoft.com/office/powerpoint/2010/main" val="213802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Sluitspieren van de blaas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7DB1-B7E5-4EC2-B515-9F8C423D3286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22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Afstemming tussen spieren in blaaswand en sluitspieren</a:t>
            </a:r>
          </a:p>
          <a:p>
            <a:r>
              <a:rPr lang="nl-NL" dirty="0"/>
              <a:t>Bij blaasvulling van 350 ml ontvangen de hersenen een signaal (=aandrang) </a:t>
            </a:r>
            <a:endParaRPr lang="nl-NL" dirty="0">
              <a:sym typeface="Wingdings" pitchFamily="2" charset="2"/>
            </a:endParaRPr>
          </a:p>
          <a:p>
            <a:r>
              <a:rPr lang="nl-NL" dirty="0">
                <a:sym typeface="Wingdings" pitchFamily="2" charset="2"/>
              </a:rPr>
              <a:t>Sluitspieren ontspannen, spieren blaaswand trekken samen.</a:t>
            </a:r>
            <a:endParaRPr lang="nl-NL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2" y="1428444"/>
            <a:ext cx="6245087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8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Juist/Onjuist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5245-9925-42B0-B354-A832344226EC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23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Bij terugresorptie wordt ook glucose weer opgenomen in het bloed</a:t>
            </a:r>
          </a:p>
          <a:p>
            <a:r>
              <a:rPr lang="nl-NL" dirty="0" err="1"/>
              <a:t>Nefron</a:t>
            </a:r>
            <a:r>
              <a:rPr lang="nl-NL" dirty="0"/>
              <a:t> is een </a:t>
            </a:r>
            <a:r>
              <a:rPr lang="nl-NL" dirty="0" err="1"/>
              <a:t>niereenheid</a:t>
            </a:r>
            <a:endParaRPr lang="nl-NL" dirty="0"/>
          </a:p>
          <a:p>
            <a:r>
              <a:rPr lang="nl-NL" dirty="0"/>
              <a:t>Bij een 200 </a:t>
            </a:r>
            <a:r>
              <a:rPr lang="nl-NL" dirty="0" err="1"/>
              <a:t>mL</a:t>
            </a:r>
            <a:r>
              <a:rPr lang="nl-NL" dirty="0"/>
              <a:t> gevulde blaas ontvangen de hersenen het signaal aandrang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703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Juist/Onjuist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3C26-B9F7-4FE0-9E55-B73BCB7BD2E0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24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>
                <a:solidFill>
                  <a:srgbClr val="00B050"/>
                </a:solidFill>
              </a:rPr>
              <a:t>Bij terugresorptie wordt ook glucose weer opgenomen in het bloed</a:t>
            </a:r>
          </a:p>
          <a:p>
            <a:r>
              <a:rPr lang="nl-NL" dirty="0" err="1">
                <a:solidFill>
                  <a:srgbClr val="00B050"/>
                </a:solidFill>
              </a:rPr>
              <a:t>Nefron</a:t>
            </a:r>
            <a:r>
              <a:rPr lang="nl-NL" dirty="0">
                <a:solidFill>
                  <a:srgbClr val="00B050"/>
                </a:solidFill>
              </a:rPr>
              <a:t> is een </a:t>
            </a:r>
            <a:r>
              <a:rPr lang="nl-NL" dirty="0" err="1">
                <a:solidFill>
                  <a:srgbClr val="00B050"/>
                </a:solidFill>
              </a:rPr>
              <a:t>niereenheid</a:t>
            </a:r>
            <a:endParaRPr lang="nl-NL" dirty="0">
              <a:solidFill>
                <a:srgbClr val="00B05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Bij een 200 </a:t>
            </a:r>
            <a:r>
              <a:rPr lang="nl-NL" dirty="0" err="1">
                <a:solidFill>
                  <a:srgbClr val="FF0000"/>
                </a:solidFill>
              </a:rPr>
              <a:t>mL</a:t>
            </a:r>
            <a:r>
              <a:rPr lang="nl-NL" dirty="0">
                <a:solidFill>
                  <a:srgbClr val="FF0000"/>
                </a:solidFill>
              </a:rPr>
              <a:t> gevulde blaas ontvangen de hersenen het signaal aandrang </a:t>
            </a:r>
            <a:r>
              <a:rPr lang="nl-NL" dirty="0">
                <a:solidFill>
                  <a:srgbClr val="FF0000"/>
                </a:solidFill>
                <a:sym typeface="Wingdings" pitchFamily="2" charset="2"/>
              </a:rPr>
              <a:t> bij 350 </a:t>
            </a:r>
            <a:r>
              <a:rPr lang="nl-NL" dirty="0" err="1">
                <a:solidFill>
                  <a:srgbClr val="FF0000"/>
                </a:solidFill>
                <a:sym typeface="Wingdings" pitchFamily="2" charset="2"/>
              </a:rPr>
              <a:t>mL</a:t>
            </a:r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0638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C07E6-B4B7-4776-88C6-9AE5A7FED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Urineweginfecties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A3EAA25-7166-4A33-BD07-18F097F4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F5D5-B395-49C1-8899-3DB35E5F6384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B1BA933-4CE9-460D-A64A-FAAABF2A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E120455-A5FB-430F-9599-89BCB55B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25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2BDA84-D511-4149-A60C-76CBB340AD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5158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ADE63-35F4-413E-8EEA-7A61DF68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Maken opdrachten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07C9ED0-216B-4795-81E4-19681E21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F5D5-B395-49C1-8899-3DB35E5F6384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1A1F7B8-8E51-437B-9C40-8EA2F83A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AFP P4 ML van Hinte Urinewegstelsel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1A1F75-2F21-413A-9F6E-00756242B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26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CC6EF61-EAC0-4666-B05F-3F32DC703A1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Werkboek Persoonlijke verzorging MZ:</a:t>
            </a:r>
          </a:p>
          <a:p>
            <a:endParaRPr lang="nl-NL" dirty="0"/>
          </a:p>
          <a:p>
            <a:r>
              <a:rPr lang="nl-NL" dirty="0"/>
              <a:t>Hoofdstuk 15:</a:t>
            </a:r>
          </a:p>
          <a:p>
            <a:pPr marL="0" indent="0">
              <a:buNone/>
            </a:pPr>
            <a:r>
              <a:rPr lang="nl-NL" dirty="0"/>
              <a:t>opdracht 1a, b, c (blz. 140) en </a:t>
            </a:r>
          </a:p>
          <a:p>
            <a:pPr marL="0" indent="0">
              <a:buNone/>
            </a:pPr>
            <a:r>
              <a:rPr lang="nl-NL" dirty="0"/>
              <a:t>opdracht 5 en 6a (blz. 143)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Hoofdstuk 16:</a:t>
            </a:r>
          </a:p>
          <a:p>
            <a:pPr marL="0" indent="0">
              <a:buNone/>
            </a:pPr>
            <a:r>
              <a:rPr lang="nl-NL" dirty="0"/>
              <a:t>Opdracht 1 t/m 4 (blz. 144 en 145)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9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nl-NL" dirty="0">
                <a:hlinkClick r:id="rId2"/>
              </a:rPr>
              <a:t>Filmpje werking Nieren</a:t>
            </a:r>
            <a:endParaRPr lang="nl-NL" dirty="0"/>
          </a:p>
        </p:txBody>
      </p:sp>
      <p:sp>
        <p:nvSpPr>
          <p:cNvPr id="25603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Anatomie urinewegstelsel</a:t>
            </a:r>
          </a:p>
        </p:txBody>
      </p:sp>
      <p:sp>
        <p:nvSpPr>
          <p:cNvPr id="25604" name="Tijdelijke aanduiding voor datum 2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DE7DA7E-B9FD-4B8C-8CBF-0B0811F269BF}" type="datetime1">
              <a:rPr lang="nl-NL" smtClean="0">
                <a:solidFill>
                  <a:srgbClr val="FFFFFF"/>
                </a:solidFill>
              </a:rPr>
              <a:pPr eaLnBrk="1" hangingPunct="1"/>
              <a:t>29-10-2020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25605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6191E98-07CF-4AB0-B93F-CD4D9459B5BF}" type="slidenum">
              <a:rPr lang="nl-NL" smtClean="0">
                <a:solidFill>
                  <a:srgbClr val="7B9899"/>
                </a:solidFill>
              </a:rPr>
              <a:pPr eaLnBrk="1" hangingPunct="1"/>
              <a:t>3</a:t>
            </a:fld>
            <a:endParaRPr lang="nl-NL">
              <a:solidFill>
                <a:srgbClr val="7B98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5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solidFill>
                  <a:srgbClr val="7B9899"/>
                </a:solidFill>
              </a:rPr>
              <a:t>Urinewegen vrouw</a:t>
            </a:r>
          </a:p>
        </p:txBody>
      </p:sp>
      <p:sp>
        <p:nvSpPr>
          <p:cNvPr id="26627" name="Tijdelijke aanduiding voor datum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2D05433-C852-4C99-B8DD-5684D6C87295}" type="datetime1">
              <a:rPr lang="nl-NL" smtClean="0">
                <a:solidFill>
                  <a:srgbClr val="FFFFFF"/>
                </a:solidFill>
              </a:rPr>
              <a:pPr eaLnBrk="1" hangingPunct="1"/>
              <a:t>29-10-2020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26628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470012-D5B9-4FF3-8449-0D74E51A14D8}" type="slidenum">
              <a:rPr lang="nl-NL" smtClean="0">
                <a:solidFill>
                  <a:srgbClr val="7B9899"/>
                </a:solidFill>
              </a:rPr>
              <a:pPr eaLnBrk="1" hangingPunct="1"/>
              <a:t>4</a:t>
            </a:fld>
            <a:endParaRPr lang="nl-NL">
              <a:solidFill>
                <a:srgbClr val="7B9899"/>
              </a:solidFill>
            </a:endParaRPr>
          </a:p>
        </p:txBody>
      </p:sp>
      <p:pic>
        <p:nvPicPr>
          <p:cNvPr id="26629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628775"/>
            <a:ext cx="6454775" cy="4703763"/>
          </a:xfrm>
        </p:spPr>
      </p:pic>
    </p:spTree>
    <p:extLst>
      <p:ext uri="{BB962C8B-B14F-4D97-AF65-F5344CB8AC3E}">
        <p14:creationId xmlns:p14="http://schemas.microsoft.com/office/powerpoint/2010/main" val="144723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solidFill>
                  <a:srgbClr val="7B9899"/>
                </a:solidFill>
              </a:rPr>
              <a:t>Urinewegen man</a:t>
            </a:r>
          </a:p>
        </p:txBody>
      </p:sp>
      <p:sp>
        <p:nvSpPr>
          <p:cNvPr id="27651" name="Tijdelijke aanduiding voor datum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E0A03A0-BEEA-450A-9B27-ADA58CAEDA61}" type="datetime1">
              <a:rPr lang="nl-NL" smtClean="0">
                <a:solidFill>
                  <a:srgbClr val="FFFFFF"/>
                </a:solidFill>
              </a:rPr>
              <a:pPr eaLnBrk="1" hangingPunct="1"/>
              <a:t>29-10-2020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27652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36D01F9-CB8D-42DF-985C-23CF88D84FFE}" type="slidenum">
              <a:rPr lang="nl-NL" smtClean="0">
                <a:solidFill>
                  <a:srgbClr val="7B9899"/>
                </a:solidFill>
              </a:rPr>
              <a:pPr eaLnBrk="1" hangingPunct="1"/>
              <a:t>5</a:t>
            </a:fld>
            <a:endParaRPr lang="nl-NL">
              <a:solidFill>
                <a:srgbClr val="7B9899"/>
              </a:solidFill>
            </a:endParaRPr>
          </a:p>
        </p:txBody>
      </p:sp>
      <p:pic>
        <p:nvPicPr>
          <p:cNvPr id="27653" name="Picture 2" descr="http://www.geldersevallei.nl/_uploads/image/urologie/foto%201_nieren%20en%20blaas.jpg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543050"/>
            <a:ext cx="4968875" cy="4065588"/>
          </a:xfrm>
        </p:spPr>
      </p:pic>
    </p:spTree>
    <p:extLst>
      <p:ext uri="{BB962C8B-B14F-4D97-AF65-F5344CB8AC3E}">
        <p14:creationId xmlns:p14="http://schemas.microsoft.com/office/powerpoint/2010/main" val="117890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Afbeelding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052513"/>
            <a:ext cx="3262313" cy="51847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3"/>
          <p:cNvCxnSpPr/>
          <p:nvPr/>
        </p:nvCxnSpPr>
        <p:spPr>
          <a:xfrm flipH="1">
            <a:off x="1555750" y="3516313"/>
            <a:ext cx="400050" cy="231775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15875" y="3924300"/>
            <a:ext cx="5622925" cy="349250"/>
          </a:xfrm>
          <a:prstGeom prst="rect">
            <a:avLst/>
          </a:prstGeom>
          <a:noFill/>
        </p:spPr>
        <p:txBody>
          <a:bodyPr lIns="72869" tIns="36434" rIns="72869" bIns="36434">
            <a:spAutoFit/>
          </a:bodyPr>
          <a:lstStyle/>
          <a:p>
            <a:pPr>
              <a:defRPr/>
            </a:pPr>
            <a:r>
              <a:rPr lang="nl-NL" b="1" dirty="0">
                <a:solidFill>
                  <a:srgbClr val="000000"/>
                </a:solidFill>
                <a:latin typeface="Arial Black - 24"/>
                <a:cs typeface="Arial" pitchFamily="34" charset="0"/>
              </a:rPr>
              <a:t>komt uit aan onderkant blaas</a:t>
            </a:r>
          </a:p>
        </p:txBody>
      </p:sp>
      <p:sp>
        <p:nvSpPr>
          <p:cNvPr id="28677" name="Titel 10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nl-NL"/>
              <a:t>              </a:t>
            </a:r>
            <a:r>
              <a:rPr lang="nl-NL" b="1"/>
              <a:t>Nieren</a:t>
            </a:r>
          </a:p>
        </p:txBody>
      </p:sp>
      <p:sp>
        <p:nvSpPr>
          <p:cNvPr id="28678" name="Tijdelijke aanduiding voor datum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D764AC3-9AC1-4832-9786-4C7B981CB509}" type="datetime1">
              <a:rPr lang="nl-NL" smtClean="0">
                <a:solidFill>
                  <a:srgbClr val="FFFFFF"/>
                </a:solidFill>
              </a:rPr>
              <a:pPr eaLnBrk="1" hangingPunct="1"/>
              <a:t>29-10-2020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28679" name="Tijdelijke aanduiding voor dianumm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8632771-AAAC-48EC-BEF6-2D0F23BC2458}" type="slidenum">
              <a:rPr lang="nl-NL" smtClean="0">
                <a:solidFill>
                  <a:srgbClr val="7B9899"/>
                </a:solidFill>
              </a:rPr>
              <a:pPr eaLnBrk="1" hangingPunct="1"/>
              <a:t>6</a:t>
            </a:fld>
            <a:endParaRPr lang="nl-NL">
              <a:solidFill>
                <a:srgbClr val="7B9899"/>
              </a:solidFill>
            </a:endParaRPr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nl-NL" dirty="0">
              <a:latin typeface="Arial Black - 28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nl-NL" dirty="0">
              <a:latin typeface="Arial Black - 28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5219700" y="2128838"/>
            <a:ext cx="2933700" cy="3940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D16349"/>
              </a:buClr>
              <a:buSzPct val="85000"/>
              <a:defRPr/>
            </a:pPr>
            <a:r>
              <a:rPr lang="nl-NL" sz="2500" b="1" dirty="0">
                <a:solidFill>
                  <a:prstClr val="black"/>
                </a:solidFill>
                <a:latin typeface="Arial Black - 28"/>
                <a:cs typeface="Arial" pitchFamily="34" charset="0"/>
              </a:rPr>
              <a:t>Ligging nieren: </a:t>
            </a:r>
          </a:p>
          <a:p>
            <a:pPr marL="285750" indent="-28575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nl-NL" sz="2500" dirty="0">
                <a:solidFill>
                  <a:prstClr val="black"/>
                </a:solidFill>
                <a:latin typeface="Arial Black - 28"/>
                <a:cs typeface="Arial" pitchFamily="34" charset="0"/>
              </a:rPr>
              <a:t>in de buikholte</a:t>
            </a:r>
          </a:p>
          <a:p>
            <a:pPr marL="285750" indent="-28575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nl-NL" sz="2500" dirty="0">
                <a:solidFill>
                  <a:prstClr val="black"/>
                </a:solidFill>
                <a:latin typeface="Arial Black - 28"/>
                <a:cs typeface="Arial" pitchFamily="34" charset="0"/>
              </a:rPr>
              <a:t>boonvormig</a:t>
            </a:r>
          </a:p>
          <a:p>
            <a:pPr marL="285750" indent="-28575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nl-NL" sz="2500" dirty="0">
                <a:solidFill>
                  <a:prstClr val="black"/>
                </a:solidFill>
                <a:latin typeface="Arial Black - 28"/>
                <a:cs typeface="Arial" pitchFamily="34" charset="0"/>
              </a:rPr>
              <a:t>ongeveer 12 cm lang</a:t>
            </a:r>
          </a:p>
          <a:p>
            <a:pPr marL="285750" indent="-28575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nl-NL" sz="2500" dirty="0">
                <a:solidFill>
                  <a:prstClr val="black"/>
                </a:solidFill>
                <a:latin typeface="Arial Black - 28"/>
                <a:cs typeface="Arial" pitchFamily="34" charset="0"/>
              </a:rPr>
              <a:t>7 cm breed </a:t>
            </a:r>
          </a:p>
          <a:p>
            <a:pPr marL="285750" indent="-28575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nl-NL" sz="2500" dirty="0">
                <a:solidFill>
                  <a:prstClr val="black"/>
                </a:solidFill>
                <a:latin typeface="Arial Black - 28"/>
                <a:cs typeface="Arial" pitchFamily="34" charset="0"/>
              </a:rPr>
              <a:t>vlak onder het middenrif weerszijden </a:t>
            </a:r>
            <a:r>
              <a:rPr lang="nl-NL" sz="2500" dirty="0" err="1">
                <a:solidFill>
                  <a:prstClr val="black"/>
                </a:solidFill>
                <a:latin typeface="Arial Black - 28"/>
                <a:cs typeface="Arial" pitchFamily="34" charset="0"/>
              </a:rPr>
              <a:t>wk</a:t>
            </a:r>
            <a:r>
              <a:rPr lang="nl-NL" sz="2500" dirty="0">
                <a:solidFill>
                  <a:prstClr val="black"/>
                </a:solidFill>
                <a:latin typeface="Arial Black - 28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7111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Afbeelding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712913"/>
            <a:ext cx="5594350" cy="32194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echte verbindingslijn 2"/>
          <p:cNvCxnSpPr/>
          <p:nvPr/>
        </p:nvCxnSpPr>
        <p:spPr>
          <a:xfrm flipV="1">
            <a:off x="4446588" y="1052513"/>
            <a:ext cx="1892300" cy="1820862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3"/>
          <p:cNvCxnSpPr/>
          <p:nvPr/>
        </p:nvCxnSpPr>
        <p:spPr>
          <a:xfrm flipH="1">
            <a:off x="1987550" y="3927475"/>
            <a:ext cx="1592263" cy="1343025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6342063" y="731838"/>
            <a:ext cx="1209675" cy="320675"/>
          </a:xfrm>
          <a:prstGeom prst="rect">
            <a:avLst/>
          </a:prstGeom>
          <a:noFill/>
        </p:spPr>
        <p:txBody>
          <a:bodyPr lIns="72869" tIns="36434" rIns="72869" bIns="36434">
            <a:spAutoFit/>
          </a:bodyPr>
          <a:lstStyle/>
          <a:p>
            <a:pPr>
              <a:defRPr/>
            </a:pPr>
            <a:r>
              <a:rPr lang="nl-NL" sz="1600" b="1" dirty="0">
                <a:solidFill>
                  <a:srgbClr val="000000"/>
                </a:solidFill>
                <a:latin typeface="Arial Black - 27"/>
                <a:cs typeface="Arial" pitchFamily="34" charset="0"/>
              </a:rPr>
              <a:t>nier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116013" y="5373688"/>
            <a:ext cx="2763837" cy="319087"/>
          </a:xfrm>
          <a:prstGeom prst="rect">
            <a:avLst/>
          </a:prstGeom>
          <a:noFill/>
        </p:spPr>
        <p:txBody>
          <a:bodyPr lIns="72869" tIns="36434" rIns="72869" bIns="36434">
            <a:spAutoFit/>
          </a:bodyPr>
          <a:lstStyle/>
          <a:p>
            <a:pPr>
              <a:defRPr/>
            </a:pPr>
            <a:r>
              <a:rPr lang="nl-NL" sz="1600" b="1" dirty="0">
                <a:solidFill>
                  <a:srgbClr val="000000"/>
                </a:solidFill>
                <a:latin typeface="Arial Black - 27"/>
                <a:cs typeface="Arial" pitchFamily="34" charset="0"/>
              </a:rPr>
              <a:t>vetweefsel</a:t>
            </a:r>
          </a:p>
        </p:txBody>
      </p:sp>
      <p:sp>
        <p:nvSpPr>
          <p:cNvPr id="29703" name="Tijdelijke aanduiding voor datum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DDB2419-65ED-49B9-A3DB-5917E0D15B9E}" type="datetime1">
              <a:rPr lang="nl-NL" smtClean="0">
                <a:solidFill>
                  <a:srgbClr val="FFFFFF"/>
                </a:solidFill>
              </a:rPr>
              <a:pPr eaLnBrk="1" hangingPunct="1"/>
              <a:t>29-10-2020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29704" name="Tijdelijke aanduiding voor dianumm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C48A117-4151-410F-B804-730EBB28DCF6}" type="slidenum">
              <a:rPr lang="nl-NL" smtClean="0">
                <a:solidFill>
                  <a:srgbClr val="FFFFFF"/>
                </a:solidFill>
              </a:rPr>
              <a:pPr eaLnBrk="1" hangingPunct="1"/>
              <a:t>7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68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Afbeelding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916113"/>
            <a:ext cx="5057775" cy="35385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echte verbindingslijn 2"/>
          <p:cNvCxnSpPr/>
          <p:nvPr/>
        </p:nvCxnSpPr>
        <p:spPr>
          <a:xfrm flipV="1">
            <a:off x="3419475" y="1389063"/>
            <a:ext cx="1327150" cy="1244600"/>
          </a:xfrm>
          <a:prstGeom prst="line">
            <a:avLst/>
          </a:prstGeom>
          <a:ln w="381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/>
          <p:cNvSpPr txBox="1"/>
          <p:nvPr/>
        </p:nvSpPr>
        <p:spPr>
          <a:xfrm>
            <a:off x="4746625" y="1073150"/>
            <a:ext cx="4660900" cy="320675"/>
          </a:xfrm>
          <a:prstGeom prst="rect">
            <a:avLst/>
          </a:prstGeom>
          <a:noFill/>
        </p:spPr>
        <p:txBody>
          <a:bodyPr lIns="72869" tIns="36434" rIns="72869" bIns="36434">
            <a:spAutoFit/>
          </a:bodyPr>
          <a:lstStyle/>
          <a:p>
            <a:pPr>
              <a:defRPr/>
            </a:pPr>
            <a:r>
              <a:rPr lang="nl-NL" sz="1600" b="1" dirty="0">
                <a:solidFill>
                  <a:srgbClr val="000000"/>
                </a:solidFill>
                <a:latin typeface="Arial Black - 27"/>
                <a:cs typeface="Arial" pitchFamily="34" charset="0"/>
              </a:rPr>
              <a:t>het </a:t>
            </a:r>
            <a:r>
              <a:rPr lang="nl-NL" sz="1600" b="1" dirty="0" err="1">
                <a:solidFill>
                  <a:srgbClr val="000000"/>
                </a:solidFill>
                <a:latin typeface="Arial Black - 27"/>
                <a:cs typeface="Arial" pitchFamily="34" charset="0"/>
              </a:rPr>
              <a:t>niervlies</a:t>
            </a:r>
            <a:r>
              <a:rPr lang="nl-NL" sz="1600" b="1" dirty="0">
                <a:solidFill>
                  <a:srgbClr val="000000"/>
                </a:solidFill>
                <a:latin typeface="Arial Black - 27"/>
                <a:cs typeface="Arial" pitchFamily="34" charset="0"/>
              </a:rPr>
              <a:t>: beschermt tegen uitdroging</a:t>
            </a:r>
          </a:p>
        </p:txBody>
      </p:sp>
      <p:sp>
        <p:nvSpPr>
          <p:cNvPr id="30725" name="Tijdelijke aanduiding voor datum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09C060-B155-41D5-A832-E766502C133A}" type="datetime1">
              <a:rPr lang="nl-NL" smtClean="0">
                <a:solidFill>
                  <a:srgbClr val="FFFFFF"/>
                </a:solidFill>
              </a:rPr>
              <a:pPr eaLnBrk="1" hangingPunct="1"/>
              <a:t>29-10-2020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30726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7143367-220E-4DF2-AED6-50EA9EFD5ACF}" type="slidenum">
              <a:rPr lang="nl-NL" smtClean="0">
                <a:solidFill>
                  <a:srgbClr val="FFFFFF"/>
                </a:solidFill>
              </a:rPr>
              <a:pPr eaLnBrk="1" hangingPunct="1"/>
              <a:t>8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43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Afbeelding 1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397125"/>
            <a:ext cx="6529388" cy="368776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156325" y="4295775"/>
            <a:ext cx="2697163" cy="1458913"/>
          </a:xfrm>
          <a:prstGeom prst="rect">
            <a:avLst/>
          </a:prstGeom>
          <a:noFill/>
        </p:spPr>
        <p:txBody>
          <a:bodyPr lIns="72869" tIns="36434" rIns="72869" bIns="36434">
            <a:spAutoFit/>
          </a:bodyPr>
          <a:lstStyle/>
          <a:p>
            <a:pPr>
              <a:defRPr/>
            </a:pPr>
            <a:r>
              <a:rPr lang="nl-NL" b="1" dirty="0">
                <a:solidFill>
                  <a:srgbClr val="FF0000"/>
                </a:solidFill>
                <a:cs typeface="Arial" pitchFamily="34" charset="0"/>
              </a:rPr>
              <a:t>Nierslagader =</a:t>
            </a:r>
          </a:p>
          <a:p>
            <a:pPr>
              <a:defRPr/>
            </a:pPr>
            <a:r>
              <a:rPr lang="nl-NL" b="1" dirty="0">
                <a:solidFill>
                  <a:srgbClr val="FF0000"/>
                </a:solidFill>
                <a:cs typeface="Arial" pitchFamily="34" charset="0"/>
              </a:rPr>
              <a:t>Zuurstofrijk,</a:t>
            </a:r>
          </a:p>
          <a:p>
            <a:pPr>
              <a:defRPr/>
            </a:pPr>
            <a:r>
              <a:rPr lang="nl-NL" b="1" dirty="0">
                <a:solidFill>
                  <a:srgbClr val="FF0000"/>
                </a:solidFill>
                <a:cs typeface="Arial" pitchFamily="34" charset="0"/>
              </a:rPr>
              <a:t>voedselrijk, </a:t>
            </a:r>
          </a:p>
          <a:p>
            <a:pPr>
              <a:defRPr/>
            </a:pPr>
            <a:r>
              <a:rPr lang="nl-NL" b="1" dirty="0">
                <a:solidFill>
                  <a:srgbClr val="FF0000"/>
                </a:solidFill>
                <a:cs typeface="Arial" pitchFamily="34" charset="0"/>
              </a:rPr>
              <a:t>overtollige en     schadelijke stoffen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350" y="5027613"/>
            <a:ext cx="4595813" cy="350837"/>
          </a:xfrm>
          <a:prstGeom prst="rect">
            <a:avLst/>
          </a:prstGeom>
          <a:noFill/>
        </p:spPr>
        <p:txBody>
          <a:bodyPr lIns="72869" tIns="36434" rIns="72869" bIns="36434">
            <a:spAutoFit/>
          </a:bodyPr>
          <a:lstStyle/>
          <a:p>
            <a:pPr>
              <a:defRPr/>
            </a:pPr>
            <a:r>
              <a:rPr lang="nl-NL" b="1" dirty="0" err="1">
                <a:solidFill>
                  <a:srgbClr val="0070C0"/>
                </a:solidFill>
                <a:cs typeface="Arial" pitchFamily="34" charset="0"/>
              </a:rPr>
              <a:t>Nierader</a:t>
            </a:r>
            <a:r>
              <a:rPr lang="nl-NL" b="1" dirty="0">
                <a:solidFill>
                  <a:srgbClr val="0070C0"/>
                </a:solidFill>
                <a:cs typeface="Arial" pitchFamily="34" charset="0"/>
              </a:rPr>
              <a:t> = zuurstofarm</a:t>
            </a:r>
          </a:p>
        </p:txBody>
      </p:sp>
      <p:cxnSp>
        <p:nvCxnSpPr>
          <p:cNvPr id="5" name="Rechte verbindingslijn 4"/>
          <p:cNvCxnSpPr/>
          <p:nvPr/>
        </p:nvCxnSpPr>
        <p:spPr>
          <a:xfrm flipH="1">
            <a:off x="2627313" y="3630613"/>
            <a:ext cx="1531937" cy="1571625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4716463" y="4386263"/>
            <a:ext cx="131445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nl-NL" dirty="0"/>
            </a:br>
            <a:r>
              <a:rPr lang="nl-NL" dirty="0" err="1"/>
              <a:t>Nierpoort</a:t>
            </a:r>
            <a:r>
              <a:rPr lang="nl-NL" dirty="0"/>
              <a:t> = </a:t>
            </a:r>
            <a:r>
              <a:rPr lang="nl-NL" dirty="0" err="1"/>
              <a:t>nierhilus</a:t>
            </a:r>
            <a:endParaRPr lang="nl-NL" dirty="0"/>
          </a:p>
        </p:txBody>
      </p:sp>
      <p:sp>
        <p:nvSpPr>
          <p:cNvPr id="31752" name="Tijdelijke aanduiding voor dianumm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0FDFD44-4136-4B3B-8AF4-2143DA4C269C}" type="slidenum">
              <a:rPr lang="nl-NL" smtClean="0">
                <a:solidFill>
                  <a:srgbClr val="7B9899"/>
                </a:solidFill>
              </a:rPr>
              <a:pPr eaLnBrk="1" hangingPunct="1"/>
              <a:t>9</a:t>
            </a:fld>
            <a:endParaRPr lang="nl-NL">
              <a:solidFill>
                <a:srgbClr val="7B9899"/>
              </a:solidFill>
            </a:endParaRPr>
          </a:p>
        </p:txBody>
      </p:sp>
      <p:sp>
        <p:nvSpPr>
          <p:cNvPr id="13" name="PIJL-OMLAAG 12"/>
          <p:cNvSpPr/>
          <p:nvPr/>
        </p:nvSpPr>
        <p:spPr>
          <a:xfrm>
            <a:off x="1282700" y="5378450"/>
            <a:ext cx="46038" cy="49847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14" name="PIJL-OMLAAG 13"/>
          <p:cNvSpPr/>
          <p:nvPr/>
        </p:nvSpPr>
        <p:spPr>
          <a:xfrm>
            <a:off x="6948488" y="5754688"/>
            <a:ext cx="71437" cy="482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95288" y="5995988"/>
            <a:ext cx="23764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srgbClr val="D16349"/>
                </a:solidFill>
                <a:cs typeface="Arial" pitchFamily="34" charset="0"/>
              </a:rPr>
              <a:t>Onderste holle ader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526213" y="6246813"/>
            <a:ext cx="9159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b="1" dirty="0">
                <a:solidFill>
                  <a:srgbClr val="FF0000"/>
                </a:solidFill>
                <a:cs typeface="Arial" pitchFamily="34" charset="0"/>
              </a:rPr>
              <a:t>Aorta</a:t>
            </a:r>
            <a:r>
              <a:rPr lang="nl-NL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31757" name="Tijdelijke aanduiding voor datum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DDE1E27-05D4-4CED-88B9-E9F7A50FB48A}" type="datetime1">
              <a:rPr lang="nl-NL" smtClean="0">
                <a:solidFill>
                  <a:srgbClr val="FFFFFF"/>
                </a:solidFill>
              </a:rPr>
              <a:pPr eaLnBrk="1" hangingPunct="1"/>
              <a:t>29-10-2020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07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9" ma:contentTypeDescription="Een nieuw document maken." ma:contentTypeScope="" ma:versionID="e0653b9c3a8a0defd8145176c5895480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a5ff1abcd5e7c3da5fb219e8efa213f7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9EF5B7-8D52-42BB-ADB9-95C0B2A122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CF632E-9196-4D26-A5D8-8144380691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E276F2-F8A1-400A-AB3C-F2DA4E85807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529</Words>
  <Application>Microsoft Office PowerPoint</Application>
  <PresentationFormat>Diavoorstelling (4:3)</PresentationFormat>
  <Paragraphs>172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26</vt:i4>
      </vt:variant>
    </vt:vector>
  </HeadingPairs>
  <TitlesOfParts>
    <vt:vector size="38" baseType="lpstr">
      <vt:lpstr>Arial</vt:lpstr>
      <vt:lpstr>Arial Black - 23</vt:lpstr>
      <vt:lpstr>Arial Black - 24</vt:lpstr>
      <vt:lpstr>Arial Black - 27</vt:lpstr>
      <vt:lpstr>Arial Black - 28</vt:lpstr>
      <vt:lpstr>Calibri</vt:lpstr>
      <vt:lpstr>Georgia</vt:lpstr>
      <vt:lpstr>Wingdings</vt:lpstr>
      <vt:lpstr>Wingdings 2</vt:lpstr>
      <vt:lpstr>Civiel</vt:lpstr>
      <vt:lpstr>2_Civiel</vt:lpstr>
      <vt:lpstr>1_Civiel</vt:lpstr>
      <vt:lpstr>Het urinewegstelsel</vt:lpstr>
      <vt:lpstr>Programma</vt:lpstr>
      <vt:lpstr>Anatomie urinewegstelsel</vt:lpstr>
      <vt:lpstr>Urinewegen vrouw</vt:lpstr>
      <vt:lpstr>Urinewegen man</vt:lpstr>
      <vt:lpstr>              Nieren</vt:lpstr>
      <vt:lpstr>PowerPoint-presentatie</vt:lpstr>
      <vt:lpstr>PowerPoint-presentatie</vt:lpstr>
      <vt:lpstr> Nierpoort = nierhilus</vt:lpstr>
      <vt:lpstr>Nierbekken = pyelum</vt:lpstr>
      <vt:lpstr>PowerPoint-presentatie</vt:lpstr>
      <vt:lpstr>Blaas</vt:lpstr>
      <vt:lpstr>Juist/Onjuist</vt:lpstr>
      <vt:lpstr>Juist/Onjuist</vt:lpstr>
      <vt:lpstr>PowerPoint-presentatie</vt:lpstr>
      <vt:lpstr>Overzichtsplaatje anatomie</vt:lpstr>
      <vt:lpstr>Fysiologie urinewegstelsel</vt:lpstr>
      <vt:lpstr>PowerPoint-presentatie</vt:lpstr>
      <vt:lpstr>Functies nieren</vt:lpstr>
      <vt:lpstr>Functies nieren (2)</vt:lpstr>
      <vt:lpstr>Samenstelling urine</vt:lpstr>
      <vt:lpstr>Sluitspieren van de blaas</vt:lpstr>
      <vt:lpstr>Juist/Onjuist</vt:lpstr>
      <vt:lpstr>Juist/Onjuist</vt:lpstr>
      <vt:lpstr>Urineweginfecties</vt:lpstr>
      <vt:lpstr>Maken opdrachten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5 Het urinewegstelsel</dc:title>
  <dc:creator>Hinte,M.L. van</dc:creator>
  <cp:lastModifiedBy>Femke van der Wal</cp:lastModifiedBy>
  <cp:revision>9</cp:revision>
  <cp:lastPrinted>2015-12-14T11:11:53Z</cp:lastPrinted>
  <dcterms:created xsi:type="dcterms:W3CDTF">2014-12-18T05:00:29Z</dcterms:created>
  <dcterms:modified xsi:type="dcterms:W3CDTF">2020-10-29T10:16:16Z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